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68" r:id="rId3"/>
    <p:sldId id="269" r:id="rId4"/>
    <p:sldId id="270" r:id="rId5"/>
    <p:sldId id="271" r:id="rId6"/>
    <p:sldId id="272" r:id="rId7"/>
    <p:sldId id="273" r:id="rId8"/>
    <p:sldId id="277" r:id="rId9"/>
    <p:sldId id="278" r:id="rId10"/>
    <p:sldId id="279" r:id="rId11"/>
    <p:sldId id="280" r:id="rId12"/>
    <p:sldId id="281" r:id="rId13"/>
    <p:sldId id="274" r:id="rId14"/>
    <p:sldId id="28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A1"/>
    <a:srgbClr val="FF1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24"/>
    <p:restoredTop sz="94674"/>
  </p:normalViewPr>
  <p:slideViewPr>
    <p:cSldViewPr snapToGrid="0" snapToObjects="1">
      <p:cViewPr varScale="1">
        <p:scale>
          <a:sx n="63" d="100"/>
          <a:sy n="63" d="100"/>
        </p:scale>
        <p:origin x="91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76F0-2DE5-463D-B060-B520F7065944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9B892-A492-4DE2-B955-18A4F06A8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B892-A492-4DE2-B955-18A4F06A85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6CB7-BDE8-594B-8B6E-3F9BC32F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7BB86-87C3-D24B-BC7C-7690FDD58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A37A-875D-D74A-BFB8-7CC16C77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C7CB1-2FB0-1746-9B8F-95E89501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4D81-2A71-474E-9EAD-6ECED691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DA4C-E7EC-5D42-8673-CA92DF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8989C-1CBF-4343-8606-FCF29EC3F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6463-EDE5-EA40-94B7-D4E9F6A4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8B747-77C2-844D-A249-A926AD7D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89C8-2B8D-B145-A10A-6C19C32C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3A19C-7D41-194A-B1B9-90D14A0F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598D0-6950-2549-9625-13E115012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BA10-3FF6-D143-91B3-5D9A4844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D5D38-E374-3F44-B7DD-5DE2BF60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71F9-B808-084E-AE0B-A30B4B4D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3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90AF-E3AE-AD48-8DFC-4E354686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10EA-07DB-ED4D-AA44-DFC915A8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24306-FEB1-8E46-98BF-7E2EF002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A6BC-0F20-664C-BEBC-254B524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A0ED-2FBA-0D4B-AAC9-D06BA032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F56B-51B9-5C4A-B553-44569BAA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788C-6E13-DA4E-9744-5A2848E3D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1681-FC4A-ED48-A14E-677BDE7A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404D-5384-4F4E-89E3-665DA39D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AA21-543C-3A43-B3CF-45F1C75F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6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FE19-3A00-7A46-AE08-D18C10D3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347A-115F-484A-BB52-A509F996C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DE2E8-7FB5-2341-BDF9-A45743219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9203A-F280-D841-AFFD-47A66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2F1D5-C5CB-7D4D-86BB-D19DB4F9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A3EA-7FCC-2D4B-BD03-D87692AD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3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842A-E52E-5D42-8D56-20D50A4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31979-F062-E841-B891-9E20A490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806-3EEF-934A-89F1-9B6C29C41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6DB7-A00F-C944-B653-7DB5B49FB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7CD7D-CABD-6A4B-B69E-9CD4B9C53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03EDA-8DC7-9D4C-8653-68C4555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F54C2-98CB-FD43-8B60-50AF8546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591F7-A957-DC45-B406-5D7F7AF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1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6BE6-82D8-6C4D-BC9A-BD6F6C01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C8E2D-3588-B64A-817A-C2A8E150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76150-1711-284F-AAF8-5BE7665C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A9A9F-BF1B-A641-9A55-58DDB48F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97B40-6E33-564F-AAC9-D90A6A74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FF2E8-4181-094D-9852-12A18979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355-1647-BD4D-A360-11338FFB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D2C6-6D25-DF4F-9F44-79E0D935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F57-3D21-E148-BF4C-E7B73937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3253-3245-E74E-99A5-C676A45A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6905F-32D6-BC47-AE21-72DE23CC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5EA90-50EC-084B-AC57-41FD55DCE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D54D4-C03A-A240-8137-30EC8B4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284B-04E5-744D-8E67-640AA5BF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553D7-D866-BC49-BE7B-CEE85A983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059BF-8019-FB4C-B90B-8615B1D5C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92682-F6DA-284F-A585-A368F65D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34FE-C05F-8E41-B8D0-4972192E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0AFBF-C315-AB42-A9B6-395989DF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74208-13CE-064C-A151-4BD3F5D3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7369B-3ABE-CC42-96E0-143DB182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E590C-B273-B04D-AEF2-346FCEF9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00C7-5E74-414F-BBE7-925E5A1B6AA0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2D27D-AA59-0C4D-A858-DBDAFB507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DCD5-59FD-1B40-9473-EB9CC00EC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3DB-53B6-8647-ADD7-C38938D2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research/resources/resource/130" TargetMode="External"/><Relationship Id="rId7" Type="http://schemas.openxmlformats.org/officeDocument/2006/relationships/hyperlink" Target="https://eric.clst.org/tech/usgeojson/" TargetMode="External"/><Relationship Id="rId2" Type="http://schemas.openxmlformats.org/officeDocument/2006/relationships/hyperlink" Target="https://statecancerprofiles.cancer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nder.cdc.gov/" TargetMode="External"/><Relationship Id="rId5" Type="http://schemas.openxmlformats.org/officeDocument/2006/relationships/hyperlink" Target="https://www.cdc.gov/cancer/uscs/dataviz/download_data.htm" TargetMode="External"/><Relationship Id="rId4" Type="http://schemas.openxmlformats.org/officeDocument/2006/relationships/hyperlink" Target="https://www.cancer.gov/news-event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AC09B-AEC6-3B46-925E-D647D372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A0197-4A4D-234F-9831-461ECB5AF391}"/>
              </a:ext>
            </a:extLst>
          </p:cNvPr>
          <p:cNvSpPr txBox="1"/>
          <p:nvPr/>
        </p:nvSpPr>
        <p:spPr>
          <a:xfrm>
            <a:off x="171450" y="4857750"/>
            <a:ext cx="977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Cancer Data Visualization Project</a:t>
            </a:r>
          </a:p>
          <a:p>
            <a:r>
              <a:rPr lang="en-US" sz="3600" dirty="0"/>
              <a:t>Kristi McGrath, Todd </a:t>
            </a:r>
            <a:r>
              <a:rPr lang="en-US" sz="3600" dirty="0" err="1"/>
              <a:t>Auman</a:t>
            </a:r>
            <a:r>
              <a:rPr lang="en-US" sz="3600" dirty="0"/>
              <a:t> &amp; Bobby Huffstetler</a:t>
            </a:r>
          </a:p>
        </p:txBody>
      </p:sp>
    </p:spTree>
    <p:extLst>
      <p:ext uri="{BB962C8B-B14F-4D97-AF65-F5344CB8AC3E}">
        <p14:creationId xmlns:p14="http://schemas.microsoft.com/office/powerpoint/2010/main" val="335575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6D3A-612F-4DD7-BE8D-238C6B7D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when a state is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A10AD-D680-46D4-9320-26AD51E9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686"/>
            <a:ext cx="6686894" cy="3962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9E202-EC4A-44DE-8E48-6A9344F528D3}"/>
              </a:ext>
            </a:extLst>
          </p:cNvPr>
          <p:cNvSpPr txBox="1"/>
          <p:nvPr/>
        </p:nvSpPr>
        <p:spPr>
          <a:xfrm>
            <a:off x="7922312" y="1913764"/>
            <a:ext cx="4132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data files on state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Incidence data and slice to get top 5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lists of labels and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5 cancers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cancers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mortality data to get values associated with Incidence labels</a:t>
            </a:r>
          </a:p>
        </p:txBody>
      </p:sp>
    </p:spTree>
    <p:extLst>
      <p:ext uri="{BB962C8B-B14F-4D97-AF65-F5344CB8AC3E}">
        <p14:creationId xmlns:p14="http://schemas.microsoft.com/office/powerpoint/2010/main" val="326429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DAE1-3FA3-46FE-BD06-4B472D29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State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7AC80-A075-4CDF-9770-D7199ABF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874"/>
            <a:ext cx="3873699" cy="238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A2159-0EB2-44AD-94EF-D318775D10DD}"/>
              </a:ext>
            </a:extLst>
          </p:cNvPr>
          <p:cNvSpPr txBox="1"/>
          <p:nvPr/>
        </p:nvSpPr>
        <p:spPr>
          <a:xfrm>
            <a:off x="921427" y="2002420"/>
            <a:ext cx="5502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chart.js to create:</a:t>
            </a:r>
          </a:p>
          <a:p>
            <a:r>
              <a:rPr lang="en-US" dirty="0"/>
              <a:t>	bar chart</a:t>
            </a:r>
          </a:p>
          <a:p>
            <a:r>
              <a:rPr lang="en-US" dirty="0"/>
              <a:t>	doughnut chart</a:t>
            </a:r>
          </a:p>
          <a:p>
            <a:r>
              <a:rPr lang="en-US" dirty="0"/>
              <a:t>	radar chart</a:t>
            </a:r>
          </a:p>
          <a:p>
            <a:r>
              <a:rPr lang="en-US" dirty="0"/>
              <a:t>	polar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71250-9AA7-4C6E-8006-3A5503CA4C7B}"/>
              </a:ext>
            </a:extLst>
          </p:cNvPr>
          <p:cNvSpPr txBox="1"/>
          <p:nvPr/>
        </p:nvSpPr>
        <p:spPr>
          <a:xfrm>
            <a:off x="6096000" y="2029860"/>
            <a:ext cx="55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the JavaScript library plotly.js to create:</a:t>
            </a:r>
          </a:p>
          <a:p>
            <a:r>
              <a:rPr lang="en-US" dirty="0"/>
              <a:t>	bubble chart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7062D-4DDD-4B7E-8372-AE4663A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34" y="3429000"/>
            <a:ext cx="3505380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D53-E83A-450F-BA8E-4294B5B3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Final Product….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BE463-7675-42F8-99A3-5F4577655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909" y="2058307"/>
            <a:ext cx="4167908" cy="3644403"/>
          </a:xfrm>
        </p:spPr>
      </p:pic>
    </p:spTree>
    <p:extLst>
      <p:ext uri="{BB962C8B-B14F-4D97-AF65-F5344CB8AC3E}">
        <p14:creationId xmlns:p14="http://schemas.microsoft.com/office/powerpoint/2010/main" val="324744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233E-2357-AA45-ADC2-197426CF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/>
              <a:t>Some 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892-62E6-0E4B-BDF9-BD12D97B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9465"/>
            <a:ext cx="11012424" cy="2106485"/>
          </a:xfrm>
        </p:spPr>
        <p:txBody>
          <a:bodyPr>
            <a:noAutofit/>
          </a:bodyPr>
          <a:lstStyle/>
          <a:p>
            <a:r>
              <a:rPr lang="en-US" sz="4000" dirty="0"/>
              <a:t> Loading data into MongoDB through flask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 Connecting web scraping to interactive dashboard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Chart.js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86D42-4017-4AAD-8695-4BB525D10251}"/>
              </a:ext>
            </a:extLst>
          </p:cNvPr>
          <p:cNvSpPr txBox="1">
            <a:spLocks/>
          </p:cNvSpPr>
          <p:nvPr/>
        </p:nvSpPr>
        <p:spPr>
          <a:xfrm>
            <a:off x="832104" y="3932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647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362-B221-4E8B-9F78-3421E944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Sources: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5F10-BDFF-4380-9ABE-21887680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https://statecancerprofiles.cancer.gov/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https://www.cancer.gov/research/resources/resource/130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https://www.cancer.gov/news-events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https://www.cdc.gov/cancer/uscs/dataviz/download_data.htm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https://wonder.cdc.gov/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https://eric.clst.org/tech/usgeojson/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7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4F81-F04C-B740-9C4F-BD57516A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68" y="2766218"/>
            <a:ext cx="4855464" cy="1325563"/>
          </a:xfrm>
        </p:spPr>
        <p:txBody>
          <a:bodyPr>
            <a:norm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308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0AF8D-7244-9B4D-897C-8F245D90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434"/>
            <a:ext cx="12192000" cy="497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F2984-A853-704F-B8D4-9A8B4CE15BAE}"/>
              </a:ext>
            </a:extLst>
          </p:cNvPr>
          <p:cNvSpPr txBox="1"/>
          <p:nvPr/>
        </p:nvSpPr>
        <p:spPr>
          <a:xfrm>
            <a:off x="419100" y="453539"/>
            <a:ext cx="8572500" cy="707886"/>
          </a:xfrm>
          <a:prstGeom prst="rect">
            <a:avLst/>
          </a:prstGeom>
          <a:solidFill>
            <a:srgbClr val="FF86A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In the beginning …</a:t>
            </a:r>
          </a:p>
        </p:txBody>
      </p:sp>
    </p:spTree>
    <p:extLst>
      <p:ext uri="{BB962C8B-B14F-4D97-AF65-F5344CB8AC3E}">
        <p14:creationId xmlns:p14="http://schemas.microsoft.com/office/powerpoint/2010/main" val="75910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9F1DA-B98B-9940-8D98-634A18DB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56B62-2388-E744-9CCF-B39ECBF1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12192000" cy="510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A5295-4DA4-1146-A8E3-C91200313B23}"/>
              </a:ext>
            </a:extLst>
          </p:cNvPr>
          <p:cNvSpPr txBox="1"/>
          <p:nvPr/>
        </p:nvSpPr>
        <p:spPr>
          <a:xfrm>
            <a:off x="781050" y="533400"/>
            <a:ext cx="5079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Tons of data … too busy</a:t>
            </a:r>
          </a:p>
        </p:txBody>
      </p:sp>
    </p:spTree>
    <p:extLst>
      <p:ext uri="{BB962C8B-B14F-4D97-AF65-F5344CB8AC3E}">
        <p14:creationId xmlns:p14="http://schemas.microsoft.com/office/powerpoint/2010/main" val="401777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E4EBE-CD25-934B-A6F8-E7FAE59B3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477962"/>
            <a:ext cx="712470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9226A-2DB1-7E4D-B884-D68DCBB6D1E3}"/>
              </a:ext>
            </a:extLst>
          </p:cNvPr>
          <p:cNvSpPr txBox="1"/>
          <p:nvPr/>
        </p:nvSpPr>
        <p:spPr>
          <a:xfrm>
            <a:off x="381000" y="342900"/>
            <a:ext cx="1181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50 States and 22 different cancers … still too busy</a:t>
            </a:r>
          </a:p>
        </p:txBody>
      </p:sp>
    </p:spTree>
    <p:extLst>
      <p:ext uri="{BB962C8B-B14F-4D97-AF65-F5344CB8AC3E}">
        <p14:creationId xmlns:p14="http://schemas.microsoft.com/office/powerpoint/2010/main" val="211346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52F68-3384-FE43-81E2-1F08F895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6"/>
            <a:ext cx="12187608" cy="685394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9DE5E52-E7D3-ED4D-9FDB-49A0B67717C1}"/>
              </a:ext>
            </a:extLst>
          </p:cNvPr>
          <p:cNvSpPr/>
          <p:nvPr/>
        </p:nvSpPr>
        <p:spPr>
          <a:xfrm>
            <a:off x="4762500" y="154305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76B85-CDC2-D843-9725-4B876B938183}"/>
              </a:ext>
            </a:extLst>
          </p:cNvPr>
          <p:cNvSpPr txBox="1"/>
          <p:nvPr/>
        </p:nvSpPr>
        <p:spPr>
          <a:xfrm>
            <a:off x="4514850" y="552450"/>
            <a:ext cx="93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Kristi</a:t>
            </a:r>
          </a:p>
        </p:txBody>
      </p:sp>
    </p:spTree>
    <p:extLst>
      <p:ext uri="{BB962C8B-B14F-4D97-AF65-F5344CB8AC3E}">
        <p14:creationId xmlns:p14="http://schemas.microsoft.com/office/powerpoint/2010/main" val="361433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A1A4-D46E-8C45-9063-A3E269E8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3CF2C-D28E-4E31-8945-6C6BCE5C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455" y="761007"/>
            <a:ext cx="6807550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F59B7-0F1D-489C-8C7C-C31A1823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2" y="4210265"/>
            <a:ext cx="6769448" cy="2019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FD7C7-56CC-4119-A3E4-4C176E6EE677}"/>
              </a:ext>
            </a:extLst>
          </p:cNvPr>
          <p:cNvSpPr txBox="1"/>
          <p:nvPr/>
        </p:nvSpPr>
        <p:spPr>
          <a:xfrm>
            <a:off x="4650448" y="251927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GeoJSON</a:t>
            </a:r>
            <a:r>
              <a:rPr lang="en-US" dirty="0"/>
              <a:t> file with state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9F6E3-FA59-428F-88DA-C35BC3586482}"/>
              </a:ext>
            </a:extLst>
          </p:cNvPr>
          <p:cNvSpPr txBox="1"/>
          <p:nvPr/>
        </p:nvSpPr>
        <p:spPr>
          <a:xfrm>
            <a:off x="4622454" y="3610941"/>
            <a:ext cx="6288833" cy="37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GeoJSON</a:t>
            </a:r>
            <a:r>
              <a:rPr lang="en-US" dirty="0"/>
              <a:t> file merged with state cancer incidence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F004-D3DD-4F98-99BD-7096C11F0487}"/>
              </a:ext>
            </a:extLst>
          </p:cNvPr>
          <p:cNvSpPr txBox="1"/>
          <p:nvPr/>
        </p:nvSpPr>
        <p:spPr>
          <a:xfrm>
            <a:off x="383178" y="1803886"/>
            <a:ext cx="4132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</a:t>
            </a:r>
            <a:r>
              <a:rPr lang="en-US" dirty="0" err="1"/>
              <a:t>GeoJSON</a:t>
            </a:r>
            <a:r>
              <a:rPr lang="en-US" dirty="0"/>
              <a:t> data*, incidence.csv and mortality.csv files read into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transformed to retain desired columns and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data merged into </a:t>
            </a:r>
            <a:r>
              <a:rPr lang="en-US" dirty="0" err="1"/>
              <a:t>GeoJSON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and wrote to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 data written as JSON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71CBE-F368-4E8A-9EC8-7663963E06D3}"/>
              </a:ext>
            </a:extLst>
          </p:cNvPr>
          <p:cNvSpPr txBox="1"/>
          <p:nvPr/>
        </p:nvSpPr>
        <p:spPr>
          <a:xfrm>
            <a:off x="838200" y="6200487"/>
            <a:ext cx="323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*imported </a:t>
            </a:r>
            <a:r>
              <a:rPr lang="en-US" sz="1600" dirty="0" err="1"/>
              <a:t>geopandas</a:t>
            </a:r>
            <a:r>
              <a:rPr lang="en-US" sz="1600" dirty="0"/>
              <a:t> library to handle </a:t>
            </a:r>
            <a:r>
              <a:rPr lang="en-US" sz="1600" dirty="0" err="1"/>
              <a:t>geojson</a:t>
            </a:r>
            <a:r>
              <a:rPr lang="en-US" sz="16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96377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6AE2-D11B-4DFA-9BA2-8F2A81F2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4312"/>
            <a:ext cx="10515600" cy="1325563"/>
          </a:xfrm>
        </p:spPr>
        <p:txBody>
          <a:bodyPr/>
          <a:lstStyle/>
          <a:p>
            <a:r>
              <a:rPr lang="en-US" dirty="0"/>
              <a:t>Restful API route to load data into MongoDB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25163-2BB8-42D6-8AFC-5E669D89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0" y="1282466"/>
            <a:ext cx="5462489" cy="428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934F2-5699-4A14-A376-B6ADFDB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43" y="1282466"/>
            <a:ext cx="2502029" cy="446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37EDF-7D21-49A1-9EFB-838FF420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188" y="1282466"/>
            <a:ext cx="3194214" cy="4483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AD529-1206-43B0-BC07-D8DEDC2A2BC3}"/>
              </a:ext>
            </a:extLst>
          </p:cNvPr>
          <p:cNvSpPr txBox="1"/>
          <p:nvPr/>
        </p:nvSpPr>
        <p:spPr>
          <a:xfrm>
            <a:off x="5975545" y="815618"/>
            <a:ext cx="2929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GeoJSON</a:t>
            </a:r>
            <a:r>
              <a:rPr lang="en-US" sz="1600" dirty="0"/>
              <a:t> – single document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69AFD-ABDA-4719-A77C-94C567E4E092}"/>
              </a:ext>
            </a:extLst>
          </p:cNvPr>
          <p:cNvSpPr txBox="1"/>
          <p:nvPr/>
        </p:nvSpPr>
        <p:spPr>
          <a:xfrm>
            <a:off x="8879866" y="815618"/>
            <a:ext cx="3312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Mortality – multiple documents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279F4-25BD-4FEA-B9B2-4297A2190A34}"/>
              </a:ext>
            </a:extLst>
          </p:cNvPr>
          <p:cNvSpPr txBox="1"/>
          <p:nvPr/>
        </p:nvSpPr>
        <p:spPr>
          <a:xfrm>
            <a:off x="157312" y="6182173"/>
            <a:ext cx="1209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*In addition,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Flask was used to web scrape a current cancer news article from cancer.gov, send this information to MongoDB, and render it on our page.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911E-0D2D-4FF5-B058-A9D311E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226F4-431F-4499-81EC-BFA4BF6C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41" y="2032703"/>
            <a:ext cx="3803845" cy="4102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A973A-0A5B-4283-8F51-2D862133CAF5}"/>
              </a:ext>
            </a:extLst>
          </p:cNvPr>
          <p:cNvSpPr txBox="1"/>
          <p:nvPr/>
        </p:nvSpPr>
        <p:spPr>
          <a:xfrm>
            <a:off x="8831302" y="1531164"/>
            <a:ext cx="270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coloring map on incidence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6D228-F49D-4ED0-88F2-D9DEF63D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2703"/>
            <a:ext cx="6534486" cy="3035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D9982-1DA9-430A-87F8-6F63DB61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72" y="5410174"/>
            <a:ext cx="4711942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4797</TotalTime>
  <Words>337</Words>
  <Application>Microsoft Office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ETL</vt:lpstr>
      <vt:lpstr>Restful API route to load data into MongoDB</vt:lpstr>
      <vt:lpstr>Map Layer</vt:lpstr>
      <vt:lpstr>Retrieving data when a state is selected</vt:lpstr>
      <vt:lpstr>Individual State Graphs</vt:lpstr>
      <vt:lpstr>Our Final Product….</vt:lpstr>
      <vt:lpstr>Some Challenges:</vt:lpstr>
      <vt:lpstr>Sources: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 Huffstetler</dc:creator>
  <cp:lastModifiedBy>Kristi McGrath</cp:lastModifiedBy>
  <cp:revision>20</cp:revision>
  <dcterms:created xsi:type="dcterms:W3CDTF">2020-10-02T23:21:22Z</dcterms:created>
  <dcterms:modified xsi:type="dcterms:W3CDTF">2020-10-09T02:10:37Z</dcterms:modified>
</cp:coreProperties>
</file>